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4.png"/><Relationship Id="rId4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4.png"/><Relationship Id="rId4" Type="http://schemas.openxmlformats.org/officeDocument/2006/relationships/image" Target="../media/image0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4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4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4.png"/><Relationship Id="rId4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4.pn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4.png"/><Relationship Id="rId4" Type="http://schemas.openxmlformats.org/officeDocument/2006/relationships/image" Target="../media/image0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4.png"/><Relationship Id="rId4" Type="http://schemas.openxmlformats.org/officeDocument/2006/relationships/image" Target="../media/image0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04.png"/><Relationship Id="rId4" Type="http://schemas.openxmlformats.org/officeDocument/2006/relationships/image" Target="../media/image05.png"/><Relationship Id="rId5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04.png"/><Relationship Id="rId4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04.png"/><Relationship Id="rId4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04.png"/><Relationship Id="rId4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0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04.png"/><Relationship Id="rId4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0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0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04.png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4.png"/><Relationship Id="rId4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4.png"/><Relationship Id="rId4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Relationship Id="rId4" Type="http://schemas.openxmlformats.org/officeDocument/2006/relationships/image" Target="../media/image0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png"/><Relationship Id="rId4" Type="http://schemas.openxmlformats.org/officeDocument/2006/relationships/image" Target="../media/image0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687" y="685550"/>
            <a:ext cx="8520600" cy="965400"/>
          </a:xfrm>
          <a:prstGeom prst="rect">
            <a:avLst/>
          </a:prstGeom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 sz="4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Python</a:t>
            </a:r>
            <a:r>
              <a:rPr lang="en" sz="48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, your new favorite language.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Shape 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6624" y="1294377"/>
            <a:ext cx="6876450" cy="347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777800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Netflix </a:t>
            </a: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uses a mix of Java, Scala, and Python, and gives developers autonomy when choosing which language fits the problem best. They heavily use Python in their real-time analytics group.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Who uses it and how?</a:t>
            </a:r>
          </a:p>
        </p:txBody>
      </p:sp>
      <p:pic>
        <p:nvPicPr>
          <p:cNvPr id="127" name="Shape 1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1950" y="2462175"/>
            <a:ext cx="2877500" cy="179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idx="1" type="body"/>
          </p:nvPr>
        </p:nvSpPr>
        <p:spPr>
          <a:xfrm>
            <a:off x="311700" y="777800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Python vs Java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-Python snippet takes very less memory in comparison to Java.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-Python snippet for a particular functionality requires less number of lines.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Comparison with other languages</a:t>
            </a:r>
          </a:p>
        </p:txBody>
      </p:sp>
      <p:pic>
        <p:nvPicPr>
          <p:cNvPr descr="Screen Shot 2016-11-24 at 5.45.45 PM.png" id="135" name="Shape 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3749" y="2227825"/>
            <a:ext cx="2346299" cy="271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idx="1" type="body"/>
          </p:nvPr>
        </p:nvSpPr>
        <p:spPr>
          <a:xfrm>
            <a:off x="311700" y="777800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Python vs C++ </a:t>
            </a: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-Python provides much flexibility in calling functions and returning values than C++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-Python uses Garbage Collector whereas C++ doesn’t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Comparison with other languages</a:t>
            </a:r>
          </a:p>
        </p:txBody>
      </p:sp>
      <p:pic>
        <p:nvPicPr>
          <p:cNvPr descr="Screen Shot 2016-11-24 at 5.45.59 PM.png" id="143" name="Shape 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2448" y="2674500"/>
            <a:ext cx="2124850" cy="22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idx="1" type="body"/>
          </p:nvPr>
        </p:nvSpPr>
        <p:spPr>
          <a:xfrm>
            <a:off x="311700" y="777800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Python vs PHP </a:t>
            </a: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-Python is much more maintainable than PHP.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-Python is much more stable and upward compatible than PHP.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-Python snippet executes much faster than PHP. (95% faster)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Comparison with other languages</a:t>
            </a:r>
          </a:p>
        </p:txBody>
      </p:sp>
      <p:pic>
        <p:nvPicPr>
          <p:cNvPr descr="Screen Shot 2016-11-24 at 5.47.28 PM.png" id="151" name="Shape 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6150" y="2599425"/>
            <a:ext cx="1938950" cy="243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777800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Interactive Mode Programming</a:t>
            </a:r>
            <a:b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Invoking the interpreter without passing a script file as a parameter.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Shape 158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idx="1" type="body"/>
          </p:nvPr>
        </p:nvSpPr>
        <p:spPr>
          <a:xfrm>
            <a:off x="311700" y="777800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Script Mode Programming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Invoking the interpreter with a script parameter begins execution of the script and continues until the script is finished. When the script is finished, the interpreter is no longer active.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idx="1" type="body"/>
          </p:nvPr>
        </p:nvSpPr>
        <p:spPr>
          <a:xfrm>
            <a:off x="336275" y="7123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Python Identifiers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A Python identifier is a name used to identify a variable, function, class, module or other object. An identifier starts with a letter A to Z or a to z or an underscore (_) followed by zero or more letters, underscores and digits (0 to 9).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Python does not allow punctuation characters such as @, $, and % within identifiers. 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Python is a case sensitive programming language. Thus, Manpower and manpower are two different identifiers in Python.</a:t>
            </a: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71" name="Shape 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idx="1" type="body"/>
          </p:nvPr>
        </p:nvSpPr>
        <p:spPr>
          <a:xfrm>
            <a:off x="336275" y="7123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Python Identifiers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Here are naming conventions for Python identifiers: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-Class names start with an uppercase letter. All other identifiers start with a lowercase letter.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-Starting an identifier with a single leading underscore indicates that the identifier is private.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-Starting an identifier with two leading underscores indicates a strongly private identifier.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-If the identifier also ends with two trailing underscores, the identifier is a language-defined special name.</a:t>
            </a: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idx="1" type="body"/>
          </p:nvPr>
        </p:nvSpPr>
        <p:spPr>
          <a:xfrm>
            <a:off x="336275" y="7123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Reserved Words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</a:p>
        </p:txBody>
      </p:sp>
      <p:pic>
        <p:nvPicPr>
          <p:cNvPr descr="Screen Shot 2016-11-24 at 6.12.24 PM.png" id="187" name="Shape 1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2050" y="1433375"/>
            <a:ext cx="4324599" cy="275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336275" y="7123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Lines and Indentation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Python provides no braces to indicate blocks of code for class and function definitions or flow control. Blocks of code are denoted by line indentation, which is rigidly enforced.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The number of spaces in the indentation is variable, but all statements within the block must be indented the same amount.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93" name="Shape 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Shape 194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</a:p>
        </p:txBody>
      </p:sp>
      <p:pic>
        <p:nvPicPr>
          <p:cNvPr descr="Screen Shot 2016-11-25 at 1.50.17 PM.png" id="195" name="Shape 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9200" y="2960100"/>
            <a:ext cx="3820550" cy="185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495675"/>
            <a:ext cx="3997800" cy="391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Agenda:</a:t>
            </a:r>
          </a:p>
          <a:p>
            <a:pPr indent="-228600" lvl="0" marL="457200" rtl="0">
              <a:spcBef>
                <a:spcPts val="0"/>
              </a:spcBef>
              <a:buClr>
                <a:srgbClr val="999999"/>
              </a:buClr>
              <a:buFont typeface="Calibri"/>
              <a:buAutoNum type="arabicPeriod"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What is Python?</a:t>
            </a:r>
          </a:p>
          <a:p>
            <a:pPr indent="-228600" lvl="0" marL="457200" rtl="0">
              <a:spcBef>
                <a:spcPts val="0"/>
              </a:spcBef>
              <a:buClr>
                <a:srgbClr val="999999"/>
              </a:buClr>
              <a:buFont typeface="Calibri"/>
              <a:buAutoNum type="arabicPeriod"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Why</a:t>
            </a:r>
          </a:p>
          <a:p>
            <a:pPr indent="-228600" lvl="0" marL="457200" rtl="0">
              <a:spcBef>
                <a:spcPts val="0"/>
              </a:spcBef>
              <a:buClr>
                <a:srgbClr val="999999"/>
              </a:buClr>
              <a:buFont typeface="Calibri"/>
              <a:buAutoNum type="arabicPeriod"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Who uses it and how?</a:t>
            </a:r>
          </a:p>
          <a:p>
            <a:pPr indent="-228600" lvl="0" marL="457200" rtl="0">
              <a:spcBef>
                <a:spcPts val="0"/>
              </a:spcBef>
              <a:buClr>
                <a:srgbClr val="999999"/>
              </a:buClr>
              <a:buFont typeface="Calibri"/>
              <a:buAutoNum type="arabicPeriod"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Comparison with other languages</a:t>
            </a:r>
          </a:p>
          <a:p>
            <a:pPr indent="-228600" lvl="0" marL="457200" rtl="0">
              <a:spcBef>
                <a:spcPts val="0"/>
              </a:spcBef>
              <a:buClr>
                <a:srgbClr val="999999"/>
              </a:buClr>
              <a:buFont typeface="Calibri"/>
              <a:buAutoNum type="arabicPeriod"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</a:p>
          <a:p>
            <a:pPr indent="-228600" lvl="0" marL="457200" rtl="0">
              <a:spcBef>
                <a:spcPts val="0"/>
              </a:spcBef>
              <a:buClr>
                <a:srgbClr val="999999"/>
              </a:buClr>
              <a:buFont typeface="Calibri"/>
              <a:buAutoNum type="arabicPeriod"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Python libraries</a:t>
            </a:r>
          </a:p>
          <a:p>
            <a:pPr indent="-228600" lvl="0" marL="457200" rtl="0">
              <a:spcBef>
                <a:spcPts val="0"/>
              </a:spcBef>
              <a:buClr>
                <a:srgbClr val="999999"/>
              </a:buClr>
              <a:buFont typeface="Calibri"/>
              <a:buAutoNum type="arabicPeriod"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Pip</a:t>
            </a:r>
          </a:p>
          <a:p>
            <a:pPr indent="-228600" lvl="0" marL="457200" rtl="0">
              <a:spcBef>
                <a:spcPts val="0"/>
              </a:spcBef>
              <a:buClr>
                <a:srgbClr val="999999"/>
              </a:buClr>
              <a:buFont typeface="Calibri"/>
              <a:buAutoNum type="arabicPeriod"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Building a library</a:t>
            </a:r>
          </a:p>
          <a:p>
            <a:pPr indent="-228600" lvl="0" marL="457200" rtl="0">
              <a:spcBef>
                <a:spcPts val="0"/>
              </a:spcBef>
              <a:buClr>
                <a:srgbClr val="999999"/>
              </a:buClr>
              <a:buFont typeface="Calibri"/>
              <a:buAutoNum type="arabicPeriod"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Code example and explanation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Shape 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275" y="1544074"/>
            <a:ext cx="4292648" cy="181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idx="1" type="body"/>
          </p:nvPr>
        </p:nvSpPr>
        <p:spPr>
          <a:xfrm>
            <a:off x="336275" y="7123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Multi-Line Statements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Statements in Python typically end with a new line. Python does, however, allow the use of the line continuation character (\) to denote that the line should continue.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Statements contained within the [], {}, or () brackets do not need to use the line continuation character.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</a:p>
        </p:txBody>
      </p:sp>
      <p:pic>
        <p:nvPicPr>
          <p:cNvPr descr="Screen Shot 2016-11-25 at 1.51.15 PM.png" id="203" name="Shape 2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8450" y="3042462"/>
            <a:ext cx="4781550" cy="600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11-25 at 1.51.22 PM.png" id="204" name="Shape 2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3675" y="3968887"/>
            <a:ext cx="4791075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idx="1" type="body"/>
          </p:nvPr>
        </p:nvSpPr>
        <p:spPr>
          <a:xfrm>
            <a:off x="336275" y="7123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Quotation in Python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Python accepts single ('), double (") and triple (''' or """) quotes to denote string literals, as long as the same type of quote starts and ends the string.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The triple quotes are used to span the string across multiple lines. 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210" name="Shape 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</a:p>
        </p:txBody>
      </p:sp>
      <p:pic>
        <p:nvPicPr>
          <p:cNvPr descr="Screen Shot 2016-11-25 at 1.52.06 PM.png" id="212" name="Shape 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2462" y="3246537"/>
            <a:ext cx="4772025" cy="7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idx="1" type="body"/>
          </p:nvPr>
        </p:nvSpPr>
        <p:spPr>
          <a:xfrm>
            <a:off x="336275" y="7123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Comments in Python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A hash sign (#) that is not inside a string literal begins a comment. All characters after the # and up to the end of the physical line are part of the comment and the Python interpreter ignores them.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218" name="Shape 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Shape 219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</a:p>
        </p:txBody>
      </p:sp>
      <p:pic>
        <p:nvPicPr>
          <p:cNvPr descr="Screen Shot 2016-11-25 at 1.52.44 PM.png" id="220" name="Shape 2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8800" y="3169262"/>
            <a:ext cx="4781550" cy="71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idx="1" type="body"/>
          </p:nvPr>
        </p:nvSpPr>
        <p:spPr>
          <a:xfrm>
            <a:off x="336275" y="7123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Multiple Statement Groups as Suites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A group of individual statements, which make a single code block are called suites in Python. Compound or complex statements, such as if, while, def, and class require a header line and a suite.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Header lines begin the statement (with the keyword) and terminate with a colon ( : ) and are followed by one or more lines which make up the suite.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Shape 227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Syntax</a:t>
            </a:r>
          </a:p>
        </p:txBody>
      </p:sp>
      <p:pic>
        <p:nvPicPr>
          <p:cNvPr descr="Screen Shot 2016-11-25 at 1.53.17 PM.png" id="228" name="Shape 2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7525" y="3425975"/>
            <a:ext cx="4724400" cy="97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idx="1" type="body"/>
          </p:nvPr>
        </p:nvSpPr>
        <p:spPr>
          <a:xfrm>
            <a:off x="336275" y="7123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wxPython</a:t>
            </a: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A gui toolkit for python.  You will really love it.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 2. </a:t>
            </a: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Pillow </a:t>
            </a: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Python Imaging Library is a must have for anyone who works with images.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It provides some advanced math functionalities to python.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When we talk about NumPy then we have to talk about scipy. It is a library of algorithms and mathematical tools for python and has caused many scientists to switch from ruby to python.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5. </a:t>
            </a: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A numerical plotting library. It is very useful for any data scientist or any data analyzer.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234" name="Shape 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Shape 235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Some Python Libraries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idx="1" type="body"/>
          </p:nvPr>
        </p:nvSpPr>
        <p:spPr>
          <a:xfrm>
            <a:off x="336275" y="7123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pip is a package management system used to install and manage software packages written in Python. 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Python 2.7.9 and later, and Python 3.4 and later include pip by default.</a:t>
            </a: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pip is a recursive acronym that can stand for either "Pip Installs Packages" or "Pip Installs Python"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241" name="Shape 2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Shape 242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Pip</a:t>
            </a:r>
          </a:p>
        </p:txBody>
      </p:sp>
      <p:pic>
        <p:nvPicPr>
          <p:cNvPr id="243" name="Shape 2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0987" y="2760175"/>
            <a:ext cx="2466975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idx="1" type="body"/>
          </p:nvPr>
        </p:nvSpPr>
        <p:spPr>
          <a:xfrm>
            <a:off x="299000" y="6685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" sz="11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249" name="Shape 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Shape 250"/>
          <p:cNvSpPr txBox="1"/>
          <p:nvPr/>
        </p:nvSpPr>
        <p:spPr>
          <a:xfrm>
            <a:off x="299000" y="1909675"/>
            <a:ext cx="87651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7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Building a library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idx="1" type="body"/>
          </p:nvPr>
        </p:nvSpPr>
        <p:spPr>
          <a:xfrm>
            <a:off x="336275" y="712325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7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1" lang="en" sz="7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-B-01.png" id="256" name="Shape 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4397524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Shape 257"/>
          <p:cNvSpPr txBox="1"/>
          <p:nvPr/>
        </p:nvSpPr>
        <p:spPr>
          <a:xfrm>
            <a:off x="268200" y="981275"/>
            <a:ext cx="86076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Code</a:t>
            </a: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7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</a:t>
            </a: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7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7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Explanation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-01.png"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Shape 263"/>
          <p:cNvSpPr txBox="1"/>
          <p:nvPr/>
        </p:nvSpPr>
        <p:spPr>
          <a:xfrm>
            <a:off x="1083662" y="3321275"/>
            <a:ext cx="6657600" cy="7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http://bit.ly/2fhvVfT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hayde@reverscore.com</a:t>
            </a:r>
          </a:p>
        </p:txBody>
      </p:sp>
      <p:pic>
        <p:nvPicPr>
          <p:cNvPr descr="bc6a756758ec86a63cf85cb9d57c4fff.png" id="264" name="Shape 2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8899" y="529350"/>
            <a:ext cx="2374300" cy="237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549200"/>
            <a:ext cx="8131200" cy="391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It’s an interpreted language which philosophy is to focus in a syntax that favors a readable code.</a:t>
            </a:r>
          </a:p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	-Object Oriented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	-Imperative programming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	-Dynamic programming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	-Multiplatform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 is Python?</a:t>
            </a:r>
          </a:p>
        </p:txBody>
      </p:sp>
      <p:pic>
        <p:nvPicPr>
          <p:cNvPr id="72" name="Shape 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9400" y="1908887"/>
            <a:ext cx="2571750" cy="178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549200"/>
            <a:ext cx="8131200" cy="391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 algn="l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It is very attractive for </a:t>
            </a: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Rapid Application Development.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Python’s simple, easy to learn </a:t>
            </a: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syntax </a:t>
            </a: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emphasizes readability and therefore reduces the cost of program maintenance.</a:t>
            </a:r>
          </a:p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Open source</a:t>
            </a: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and managed by the Python software foundation. </a:t>
            </a:r>
          </a:p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Conceived in late 80’s by </a:t>
            </a: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Guido Van Rossum</a:t>
            </a: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in the Netherlands.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 is Python?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idx="1" type="body"/>
          </p:nvPr>
        </p:nvSpPr>
        <p:spPr>
          <a:xfrm>
            <a:off x="4849900" y="425600"/>
            <a:ext cx="3996300" cy="391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-Increased Productivity</a:t>
            </a:r>
          </a:p>
          <a:p>
            <a:pPr lv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-No compilation step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-Edit-test-debug cycle is fast</a:t>
            </a: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Why Python?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252500" y="425600"/>
            <a:ext cx="3996300" cy="391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-The most popular introductory language in U.S. universities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- The fourth most popular language according to an IEEE survey behind old classics Java, C and C++.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777800"/>
            <a:ext cx="8322900" cy="3614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Don’t think that because Python is easy to use it’s a weak language. Python is incredibly powerful - there’s a reason companies like </a:t>
            </a: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Google, Dropbox, Spotify and Netflix </a:t>
            </a: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use it.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Who uses it and how?</a:t>
            </a:r>
          </a:p>
        </p:txBody>
      </p:sp>
      <p:pic>
        <p:nvPicPr>
          <p:cNvPr id="95" name="Shape 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9462" y="2743125"/>
            <a:ext cx="2473623" cy="164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idx="1" type="body"/>
          </p:nvPr>
        </p:nvSpPr>
        <p:spPr>
          <a:xfrm>
            <a:off x="311700" y="777800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Dropbox</a:t>
            </a: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desktop client is written entirely in Python, the server-side code is in Python as well making it the majority language used at the company.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Who uses it and how?</a:t>
            </a:r>
          </a:p>
        </p:txBody>
      </p:sp>
      <p:pic>
        <p:nvPicPr>
          <p:cNvPr id="103" name="Shape 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5050" y="2312300"/>
            <a:ext cx="4229724" cy="215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idx="1" type="body"/>
          </p:nvPr>
        </p:nvSpPr>
        <p:spPr>
          <a:xfrm>
            <a:off x="311700" y="777800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Google</a:t>
            </a: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uses a mix of languages, with Java, C++ and Python. Early on at Google, there was an engineering decision to use “Python where we can, C++ where we must.” It was used for parts that required rapid delivery and maintenance.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Who uses it and how?</a:t>
            </a:r>
          </a:p>
        </p:txBody>
      </p:sp>
      <p:pic>
        <p:nvPicPr>
          <p:cNvPr id="111" name="Shape 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5700" y="2633474"/>
            <a:ext cx="4963899" cy="167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idx="1" type="body"/>
          </p:nvPr>
        </p:nvSpPr>
        <p:spPr>
          <a:xfrm>
            <a:off x="311700" y="777800"/>
            <a:ext cx="8322900" cy="3614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Spotify</a:t>
            </a: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uses Java heavily, but uses Python for things like the Web API and their Interactive API console, which lets developers explore endpoints with an easy-to-use interface. Also uses it for data analytics and other non-customer facing processes.</a:t>
            </a:r>
          </a:p>
          <a:p>
            <a:pPr lvl="0" rtl="0">
              <a:spcBef>
                <a:spcPts val="0"/>
              </a:spcBef>
              <a:buNone/>
            </a:pPr>
            <a:b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99999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-B-01.png"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62999"/>
            <a:ext cx="1654925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 txBox="1"/>
          <p:nvPr/>
        </p:nvSpPr>
        <p:spPr>
          <a:xfrm>
            <a:off x="185150" y="228025"/>
            <a:ext cx="59973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Who uses it and how?</a:t>
            </a:r>
          </a:p>
        </p:txBody>
      </p:sp>
      <p:pic>
        <p:nvPicPr>
          <p:cNvPr id="119" name="Shape 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7200" y="2604278"/>
            <a:ext cx="3833400" cy="201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